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75" d="100"/>
          <a:sy n="75" d="100"/>
        </p:scale>
        <p:origin x="18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600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395889"/>
            <a:ext cx="9594890"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Building a High-Performance Network Packet Proxy in Rust</a:t>
            </a:r>
            <a:endParaRPr lang="en-US" sz="6036" dirty="0"/>
          </a:p>
        </p:txBody>
      </p:sp>
      <p:sp>
        <p:nvSpPr>
          <p:cNvPr id="5" name="Text 2"/>
          <p:cNvSpPr/>
          <p:nvPr/>
        </p:nvSpPr>
        <p:spPr>
          <a:xfrm>
            <a:off x="2517696" y="3851077"/>
            <a:ext cx="9594890"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Explore the journey of designing and developing a powerful network packet proxy using the Rust programming language. Discover how Rust's unique features and performance characteristics enable building a highly efficient and scalable networking solution.</a:t>
            </a:r>
            <a:endParaRPr lang="en-US" sz="1750" dirty="0"/>
          </a:p>
        </p:txBody>
      </p:sp>
      <p:sp>
        <p:nvSpPr>
          <p:cNvPr id="6" name="Shape 3"/>
          <p:cNvSpPr/>
          <p:nvPr/>
        </p:nvSpPr>
        <p:spPr>
          <a:xfrm>
            <a:off x="2517696" y="5719882"/>
            <a:ext cx="355402" cy="355402"/>
          </a:xfrm>
          <a:prstGeom prst="roundRect">
            <a:avLst>
              <a:gd name="adj" fmla="val 25726039"/>
            </a:avLst>
          </a:prstGeom>
          <a:noFill/>
          <a:ln w="7620">
            <a:solidFill>
              <a:srgbClr val="FFFFFF"/>
            </a:solidFill>
            <a:prstDash val="solid"/>
          </a:ln>
        </p:spPr>
      </p:sp>
      <p:sp>
        <p:nvSpPr>
          <p:cNvPr id="8" name="Text 4"/>
          <p:cNvSpPr/>
          <p:nvPr/>
        </p:nvSpPr>
        <p:spPr>
          <a:xfrm>
            <a:off x="5509328" y="5261611"/>
            <a:ext cx="1931194" cy="388858"/>
          </a:xfrm>
          <a:prstGeom prst="rect">
            <a:avLst/>
          </a:prstGeom>
          <a:noFill/>
          <a:ln/>
        </p:spPr>
        <p:txBody>
          <a:bodyPr wrap="none" rtlCol="0" anchor="t"/>
          <a:lstStyle/>
          <a:p>
            <a:pPr marL="0" indent="0" algn="ctr">
              <a:lnSpc>
                <a:spcPts val="3062"/>
              </a:lnSpc>
              <a:buNone/>
            </a:pPr>
            <a:r>
              <a:rPr lang="en-US" sz="2187" b="1" dirty="0">
                <a:solidFill>
                  <a:srgbClr val="E2E6E9"/>
                </a:solidFill>
                <a:latin typeface="adonis-web" pitchFamily="34" charset="0"/>
                <a:ea typeface="adonis-web" pitchFamily="34" charset="-122"/>
                <a:cs typeface="adonis-web" pitchFamily="34" charset="-120"/>
              </a:rPr>
              <a:t> Ahmed Farag</a:t>
            </a:r>
          </a:p>
          <a:p>
            <a:pPr marL="0" indent="0" algn="ctr">
              <a:lnSpc>
                <a:spcPts val="3062"/>
              </a:lnSpc>
              <a:buNone/>
            </a:pPr>
            <a:r>
              <a:rPr lang="en-US" sz="2187" b="1" dirty="0">
                <a:solidFill>
                  <a:srgbClr val="E2E6E9"/>
                </a:solidFill>
                <a:latin typeface="adonis-web" pitchFamily="34" charset="0"/>
                <a:ea typeface="adonis-web" pitchFamily="34" charset="-122"/>
              </a:rPr>
              <a:t>Seif Elden Khaled</a:t>
            </a:r>
          </a:p>
          <a:p>
            <a:pPr marL="0" indent="0" algn="ctr">
              <a:lnSpc>
                <a:spcPts val="3062"/>
              </a:lnSpc>
              <a:buNone/>
            </a:pPr>
            <a:r>
              <a:rPr lang="en-US" sz="2187" b="1" dirty="0">
                <a:solidFill>
                  <a:srgbClr val="E2E6E9"/>
                </a:solidFill>
                <a:latin typeface="adonis-web" pitchFamily="34" charset="0"/>
                <a:ea typeface="adonis-web" pitchFamily="34" charset="-122"/>
              </a:rPr>
              <a:t>Mahmoud </a:t>
            </a:r>
            <a:r>
              <a:rPr lang="en-US" sz="2187" b="1" dirty="0" err="1">
                <a:solidFill>
                  <a:srgbClr val="E2E6E9"/>
                </a:solidFill>
                <a:latin typeface="adonis-web" pitchFamily="34" charset="0"/>
                <a:ea typeface="adonis-web" pitchFamily="34" charset="-122"/>
              </a:rPr>
              <a:t>Elhawawshy</a:t>
            </a:r>
            <a:endParaRPr lang="en-US" sz="2187" b="1" dirty="0">
              <a:solidFill>
                <a:srgbClr val="E2E6E9"/>
              </a:solidFill>
              <a:latin typeface="adonis-web" pitchFamily="34" charset="0"/>
              <a:ea typeface="adonis-web" pitchFamily="34" charset="-122"/>
            </a:endParaRPr>
          </a:p>
          <a:p>
            <a:pPr marL="0" indent="0" algn="ctr">
              <a:lnSpc>
                <a:spcPts val="3062"/>
              </a:lnSpc>
              <a:buNone/>
            </a:pPr>
            <a:r>
              <a:rPr lang="en-US" sz="2187" b="1" dirty="0" err="1">
                <a:solidFill>
                  <a:srgbClr val="E2E6E9"/>
                </a:solidFill>
                <a:latin typeface="adonis-web" pitchFamily="34" charset="0"/>
                <a:ea typeface="adonis-web" pitchFamily="34" charset="-122"/>
              </a:rPr>
              <a:t>Eyad</a:t>
            </a:r>
            <a:r>
              <a:rPr lang="en-US" sz="2187" b="1" dirty="0">
                <a:solidFill>
                  <a:srgbClr val="E2E6E9"/>
                </a:solidFill>
                <a:latin typeface="adonis-web" pitchFamily="34" charset="0"/>
                <a:ea typeface="adonis-web" pitchFamily="34" charset="-122"/>
              </a:rPr>
              <a:t> Essam </a:t>
            </a:r>
            <a:r>
              <a:rPr lang="en-US" sz="2187" b="1" dirty="0" err="1">
                <a:solidFill>
                  <a:srgbClr val="E2E6E9"/>
                </a:solidFill>
                <a:latin typeface="adonis-web" pitchFamily="34" charset="0"/>
                <a:ea typeface="adonis-web" pitchFamily="34" charset="-122"/>
              </a:rPr>
              <a:t>Elsanory</a:t>
            </a:r>
            <a:endParaRPr lang="en-US" sz="2187" b="1" dirty="0">
              <a:solidFill>
                <a:srgbClr val="E2E6E9"/>
              </a:solidFill>
              <a:latin typeface="adonis-web" pitchFamily="34" charset="0"/>
              <a:ea typeface="adonis-web" pitchFamily="34" charset="-122"/>
            </a:endParaRPr>
          </a:p>
          <a:p>
            <a:pPr marL="0" indent="0" algn="ctr">
              <a:lnSpc>
                <a:spcPts val="3062"/>
              </a:lnSpc>
              <a:buNone/>
            </a:pPr>
            <a:r>
              <a:rPr lang="en-US" sz="2187" b="1" dirty="0" err="1">
                <a:solidFill>
                  <a:srgbClr val="E2E6E9"/>
                </a:solidFill>
                <a:latin typeface="adonis-web" pitchFamily="34" charset="0"/>
                <a:ea typeface="adonis-web" pitchFamily="34" charset="-122"/>
              </a:rPr>
              <a:t>Bishoy</a:t>
            </a:r>
            <a:r>
              <a:rPr lang="en-US" sz="2187" b="1" dirty="0">
                <a:solidFill>
                  <a:srgbClr val="E2E6E9"/>
                </a:solidFill>
                <a:latin typeface="adonis-web" pitchFamily="34" charset="0"/>
                <a:ea typeface="adonis-web" pitchFamily="34" charset="-122"/>
              </a:rPr>
              <a:t> Ashraf Halim</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82927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Demonstration</a:t>
            </a:r>
            <a:endParaRPr lang="en-US" sz="4374" dirty="0"/>
          </a:p>
        </p:txBody>
      </p:sp>
      <p:pic>
        <p:nvPicPr>
          <p:cNvPr id="5" name="Image 1" descr="preencoded.png"/>
          <p:cNvPicPr>
            <a:picLocks noChangeAspect="1"/>
          </p:cNvPicPr>
          <p:nvPr/>
        </p:nvPicPr>
        <p:blipFill>
          <a:blip r:embed="rId4"/>
          <a:stretch>
            <a:fillRect/>
          </a:stretch>
        </p:blipFill>
        <p:spPr>
          <a:xfrm>
            <a:off x="2517696" y="1967984"/>
            <a:ext cx="2976086" cy="1839278"/>
          </a:xfrm>
          <a:prstGeom prst="rect">
            <a:avLst/>
          </a:prstGeom>
        </p:spPr>
      </p:pic>
      <p:sp>
        <p:nvSpPr>
          <p:cNvPr id="6" name="Text 2"/>
          <p:cNvSpPr/>
          <p:nvPr/>
        </p:nvSpPr>
        <p:spPr>
          <a:xfrm>
            <a:off x="2517696" y="4084915"/>
            <a:ext cx="2976086"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Packet Handling Demonstration</a:t>
            </a:r>
            <a:endParaRPr lang="en-US" sz="2187" dirty="0"/>
          </a:p>
        </p:txBody>
      </p:sp>
      <p:sp>
        <p:nvSpPr>
          <p:cNvPr id="7" name="Text 3"/>
          <p:cNvSpPr/>
          <p:nvPr/>
        </p:nvSpPr>
        <p:spPr>
          <a:xfrm>
            <a:off x="2517696" y="4912519"/>
            <a:ext cx="2976086" cy="1777008"/>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network packet proxy in action, showcasing its seamless handling of incoming network traffic and efficient forwarding to the appropriate destinations.</a:t>
            </a:r>
            <a:endParaRPr lang="en-US" sz="1750" dirty="0"/>
          </a:p>
        </p:txBody>
      </p:sp>
      <p:pic>
        <p:nvPicPr>
          <p:cNvPr id="8" name="Image 2" descr="preencoded.png"/>
          <p:cNvPicPr>
            <a:picLocks noChangeAspect="1"/>
          </p:cNvPicPr>
          <p:nvPr/>
        </p:nvPicPr>
        <p:blipFill>
          <a:blip r:embed="rId5"/>
          <a:stretch>
            <a:fillRect/>
          </a:stretch>
        </p:blipFill>
        <p:spPr>
          <a:xfrm>
            <a:off x="5827038" y="1967984"/>
            <a:ext cx="2976086" cy="1839278"/>
          </a:xfrm>
          <a:prstGeom prst="rect">
            <a:avLst/>
          </a:prstGeom>
        </p:spPr>
      </p:pic>
      <p:sp>
        <p:nvSpPr>
          <p:cNvPr id="9" name="Text 4"/>
          <p:cNvSpPr/>
          <p:nvPr/>
        </p:nvSpPr>
        <p:spPr>
          <a:xfrm>
            <a:off x="5827038" y="4084915"/>
            <a:ext cx="2976086"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Performance Benchmarking</a:t>
            </a:r>
            <a:endParaRPr lang="en-US" sz="2187" dirty="0"/>
          </a:p>
        </p:txBody>
      </p:sp>
      <p:sp>
        <p:nvSpPr>
          <p:cNvPr id="10" name="Text 5"/>
          <p:cNvSpPr/>
          <p:nvPr/>
        </p:nvSpPr>
        <p:spPr>
          <a:xfrm>
            <a:off x="5827038" y="4912519"/>
            <a:ext cx="2976086" cy="2487811"/>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Comprehensive performance tests demonstrate the network packet proxy's ability to handle large volumes of traffic with low latency and high throughput, thanks to its Rust-powered architecture.</a:t>
            </a:r>
            <a:endParaRPr lang="en-US" sz="1750" dirty="0"/>
          </a:p>
        </p:txBody>
      </p:sp>
      <p:pic>
        <p:nvPicPr>
          <p:cNvPr id="11" name="Image 3" descr="preencoded.png"/>
          <p:cNvPicPr>
            <a:picLocks noChangeAspect="1"/>
          </p:cNvPicPr>
          <p:nvPr/>
        </p:nvPicPr>
        <p:blipFill>
          <a:blip r:embed="rId6"/>
          <a:stretch>
            <a:fillRect/>
          </a:stretch>
        </p:blipFill>
        <p:spPr>
          <a:xfrm>
            <a:off x="9136380" y="1967984"/>
            <a:ext cx="2976205" cy="1839397"/>
          </a:xfrm>
          <a:prstGeom prst="rect">
            <a:avLst/>
          </a:prstGeom>
        </p:spPr>
      </p:pic>
      <p:sp>
        <p:nvSpPr>
          <p:cNvPr id="12" name="Text 6"/>
          <p:cNvSpPr/>
          <p:nvPr/>
        </p:nvSpPr>
        <p:spPr>
          <a:xfrm>
            <a:off x="9136380" y="4085034"/>
            <a:ext cx="2815709"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Deployment and Scaling</a:t>
            </a:r>
            <a:endParaRPr lang="en-US" sz="2187" dirty="0"/>
          </a:p>
        </p:txBody>
      </p:sp>
      <p:sp>
        <p:nvSpPr>
          <p:cNvPr id="13" name="Text 7"/>
          <p:cNvSpPr/>
          <p:nvPr/>
        </p:nvSpPr>
        <p:spPr>
          <a:xfrm>
            <a:off x="9136380" y="4565452"/>
            <a:ext cx="2976205" cy="2487811"/>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The network packet proxy's modular design and scalable architecture allow for seamless deployment and scaling to meet evolving network demands, ensuring reliable and adaptable service.</a:t>
            </a:r>
            <a:endParaRPr lang="en-US" sz="1750" dirty="0"/>
          </a:p>
        </p:txBody>
      </p:sp>
      <p:pic>
        <p:nvPicPr>
          <p:cNvPr id="15" name="Image 1" descr="preencoded.png">
            <a:extLst>
              <a:ext uri="{FF2B5EF4-FFF2-40B4-BE49-F238E27FC236}">
                <a16:creationId xmlns:a16="http://schemas.microsoft.com/office/drawing/2014/main" id="{4550C3ED-1A50-18CB-49D9-F4B351201712}"/>
              </a:ext>
            </a:extLst>
          </p:cNvPr>
          <p:cNvPicPr>
            <a:picLocks noChangeAspect="1"/>
          </p:cNvPicPr>
          <p:nvPr/>
        </p:nvPicPr>
        <p:blipFill>
          <a:blip r:embed="rId7"/>
          <a:stretch>
            <a:fillRect/>
          </a:stretch>
        </p:blipFill>
        <p:spPr>
          <a:xfrm>
            <a:off x="2525316" y="5727502"/>
            <a:ext cx="340162" cy="3401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A393A8D2-52EC-B6D1-8104-6AEDE632AB60}"/>
              </a:ext>
            </a:extLst>
          </p:cNvPr>
          <p:cNvSpPr/>
          <p:nvPr/>
        </p:nvSpPr>
        <p:spPr>
          <a:xfrm>
            <a:off x="0" y="0"/>
            <a:ext cx="14630400" cy="822960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5" name="Image 0" descr="preencoded.png">
            <a:extLst>
              <a:ext uri="{FF2B5EF4-FFF2-40B4-BE49-F238E27FC236}">
                <a16:creationId xmlns:a16="http://schemas.microsoft.com/office/drawing/2014/main" id="{789FF3AB-CB65-AE1C-393A-3066A1F790AA}"/>
              </a:ext>
            </a:extLst>
          </p:cNvPr>
          <p:cNvPicPr>
            <a:picLocks noChangeAspect="1"/>
          </p:cNvPicPr>
          <p:nvPr/>
        </p:nvPicPr>
        <p:blipFill>
          <a:blip r:embed="rId2"/>
          <a:stretch>
            <a:fillRect/>
          </a:stretch>
        </p:blipFill>
        <p:spPr>
          <a:xfrm>
            <a:off x="-160867" y="-67734"/>
            <a:ext cx="14952133" cy="8365067"/>
          </a:xfrm>
          <a:prstGeom prst="rect">
            <a:avLst/>
          </a:prstGeom>
        </p:spPr>
      </p:pic>
      <p:sp>
        <p:nvSpPr>
          <p:cNvPr id="7" name="TextBox 6">
            <a:extLst>
              <a:ext uri="{FF2B5EF4-FFF2-40B4-BE49-F238E27FC236}">
                <a16:creationId xmlns:a16="http://schemas.microsoft.com/office/drawing/2014/main" id="{1B5B2711-DDF1-7F69-573B-6E8CB0159DC4}"/>
              </a:ext>
            </a:extLst>
          </p:cNvPr>
          <p:cNvSpPr txBox="1"/>
          <p:nvPr/>
        </p:nvSpPr>
        <p:spPr>
          <a:xfrm>
            <a:off x="965200" y="2422028"/>
            <a:ext cx="9550400" cy="2862322"/>
          </a:xfrm>
          <a:prstGeom prst="rect">
            <a:avLst/>
          </a:prstGeom>
          <a:noFill/>
        </p:spPr>
        <p:txBody>
          <a:bodyPr wrap="square" rtlCol="0">
            <a:spAutoFit/>
          </a:bodyPr>
          <a:lstStyle/>
          <a:p>
            <a:r>
              <a:rPr lang="en-US" sz="4000" b="1" dirty="0">
                <a:solidFill>
                  <a:schemeClr val="bg1"/>
                </a:solidFill>
              </a:rPr>
              <a:t>C</a:t>
            </a:r>
            <a:r>
              <a:rPr lang="en-EG" sz="4000" b="1" dirty="0">
                <a:solidFill>
                  <a:schemeClr val="bg1"/>
                </a:solidFill>
              </a:rPr>
              <a:t>onclusion</a:t>
            </a:r>
          </a:p>
          <a:p>
            <a:endParaRPr lang="en-EG" sz="4000" b="1" dirty="0">
              <a:solidFill>
                <a:schemeClr val="bg1"/>
              </a:solidFill>
            </a:endParaRPr>
          </a:p>
          <a:p>
            <a:r>
              <a:rPr lang="en-US" sz="2000" b="0" i="0" u="none" strike="noStrike" dirty="0">
                <a:solidFill>
                  <a:schemeClr val="bg1"/>
                </a:solidFill>
                <a:effectLst/>
                <a:latin typeface="Söhne"/>
              </a:rPr>
              <a:t>In summary, this project showcases Rust's ability to build a high-performance, safe, and reliable network packet proxy, effectively handling high volumes of network traffic with its concurrency and memory safety features.</a:t>
            </a:r>
            <a:endParaRPr lang="en-EG" sz="2000" dirty="0">
              <a:solidFill>
                <a:schemeClr val="bg1"/>
              </a:solidFill>
            </a:endParaRPr>
          </a:p>
          <a:p>
            <a:endParaRPr lang="en-EG" sz="4000" dirty="0">
              <a:solidFill>
                <a:schemeClr val="bg1"/>
              </a:solidFill>
            </a:endParaRPr>
          </a:p>
        </p:txBody>
      </p:sp>
    </p:spTree>
    <p:extLst>
      <p:ext uri="{BB962C8B-B14F-4D97-AF65-F5344CB8AC3E}">
        <p14:creationId xmlns:p14="http://schemas.microsoft.com/office/powerpoint/2010/main" val="1376809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640568"/>
          </a:xfrm>
          <a:prstGeom prst="rect">
            <a:avLst/>
          </a:prstGeom>
        </p:spPr>
      </p:pic>
      <p:sp>
        <p:nvSpPr>
          <p:cNvPr id="5" name="Text 1"/>
          <p:cNvSpPr/>
          <p:nvPr/>
        </p:nvSpPr>
        <p:spPr>
          <a:xfrm>
            <a:off x="2754154" y="3222784"/>
            <a:ext cx="5888831" cy="660202"/>
          </a:xfrm>
          <a:prstGeom prst="rect">
            <a:avLst/>
          </a:prstGeom>
          <a:noFill/>
          <a:ln/>
        </p:spPr>
        <p:txBody>
          <a:bodyPr wrap="none" rtlCol="0" anchor="t"/>
          <a:lstStyle/>
          <a:p>
            <a:pPr marL="0" indent="0">
              <a:lnSpc>
                <a:spcPts val="5198"/>
              </a:lnSpc>
              <a:buNone/>
            </a:pPr>
            <a:r>
              <a:rPr lang="en-US" sz="4158" dirty="0">
                <a:solidFill>
                  <a:srgbClr val="F5F0F0"/>
                </a:solidFill>
                <a:latin typeface="adonis-web" pitchFamily="34" charset="0"/>
                <a:ea typeface="adonis-web" pitchFamily="34" charset="-122"/>
                <a:cs typeface="adonis-web" pitchFamily="34" charset="-120"/>
              </a:rPr>
              <a:t>Introduction-Project Goals</a:t>
            </a:r>
            <a:endParaRPr lang="en-US" sz="4158" dirty="0"/>
          </a:p>
        </p:txBody>
      </p:sp>
      <p:sp>
        <p:nvSpPr>
          <p:cNvPr id="6" name="Text 2"/>
          <p:cNvSpPr/>
          <p:nvPr/>
        </p:nvSpPr>
        <p:spPr>
          <a:xfrm>
            <a:off x="2754154" y="4199811"/>
            <a:ext cx="9121973" cy="1013698"/>
          </a:xfrm>
          <a:prstGeom prst="rect">
            <a:avLst/>
          </a:prstGeom>
          <a:noFill/>
          <a:ln/>
        </p:spPr>
        <p:txBody>
          <a:bodyPr wrap="square" rtlCol="0" anchor="t"/>
          <a:lstStyle/>
          <a:p>
            <a:pPr marL="0" indent="0">
              <a:lnSpc>
                <a:spcPts val="2661"/>
              </a:lnSpc>
              <a:buNone/>
            </a:pPr>
            <a:r>
              <a:rPr lang="en-US" sz="1663" dirty="0">
                <a:solidFill>
                  <a:srgbClr val="E2E6E9"/>
                </a:solidFill>
                <a:latin typeface="adonis-web" pitchFamily="34" charset="0"/>
                <a:ea typeface="adonis-web" pitchFamily="34" charset="-122"/>
                <a:cs typeface="adonis-web" pitchFamily="34" charset="-120"/>
              </a:rPr>
              <a:t>In this project, we aim to develop a high-performance network packet proxy using the Rust programming language. The goals are to create a scalable, efficient, and secure solution that can handle large volumes of network traffic while maintaining low latency and high throughput.</a:t>
            </a:r>
            <a:endParaRPr lang="en-US" sz="1663" dirty="0"/>
          </a:p>
        </p:txBody>
      </p:sp>
      <p:sp>
        <p:nvSpPr>
          <p:cNvPr id="7" name="Text 3"/>
          <p:cNvSpPr/>
          <p:nvPr/>
        </p:nvSpPr>
        <p:spPr>
          <a:xfrm>
            <a:off x="3092053" y="5451158"/>
            <a:ext cx="8784074" cy="675799"/>
          </a:xfrm>
          <a:prstGeom prst="rect">
            <a:avLst/>
          </a:prstGeom>
          <a:noFill/>
          <a:ln/>
        </p:spPr>
        <p:txBody>
          <a:bodyPr wrap="square" rtlCol="0" anchor="t"/>
          <a:lstStyle/>
          <a:p>
            <a:pPr marL="342900" indent="-342900" algn="l">
              <a:lnSpc>
                <a:spcPts val="2661"/>
              </a:lnSpc>
              <a:buSzPct val="100000"/>
              <a:buChar char="•"/>
            </a:pPr>
            <a:r>
              <a:rPr lang="en-US" sz="1663" b="1" dirty="0">
                <a:solidFill>
                  <a:srgbClr val="E2E6E9"/>
                </a:solidFill>
                <a:latin typeface="adonis-web" pitchFamily="34" charset="0"/>
                <a:ea typeface="adonis-web" pitchFamily="34" charset="-122"/>
                <a:cs typeface="adonis-web" pitchFamily="34" charset="-120"/>
              </a:rPr>
              <a:t>Scalability</a:t>
            </a:r>
            <a:r>
              <a:rPr lang="en-US" sz="1663" dirty="0">
                <a:solidFill>
                  <a:srgbClr val="E2E6E9"/>
                </a:solidFill>
                <a:latin typeface="adonis-web" pitchFamily="34" charset="0"/>
                <a:ea typeface="adonis-web" pitchFamily="34" charset="-122"/>
                <a:cs typeface="adonis-web" pitchFamily="34" charset="-120"/>
              </a:rPr>
              <a:t>: Design a system that can seamlessly scale to handle increasing network demands without compromising performance.</a:t>
            </a:r>
            <a:endParaRPr lang="en-US" sz="1663" dirty="0"/>
          </a:p>
        </p:txBody>
      </p:sp>
      <p:sp>
        <p:nvSpPr>
          <p:cNvPr id="8" name="Text 4"/>
          <p:cNvSpPr/>
          <p:nvPr/>
        </p:nvSpPr>
        <p:spPr>
          <a:xfrm>
            <a:off x="3092053" y="6211372"/>
            <a:ext cx="8784074" cy="675799"/>
          </a:xfrm>
          <a:prstGeom prst="rect">
            <a:avLst/>
          </a:prstGeom>
          <a:noFill/>
          <a:ln/>
        </p:spPr>
        <p:txBody>
          <a:bodyPr wrap="square" rtlCol="0" anchor="t"/>
          <a:lstStyle/>
          <a:p>
            <a:pPr marL="342900" indent="-342900" algn="l">
              <a:lnSpc>
                <a:spcPts val="2661"/>
              </a:lnSpc>
              <a:buSzPct val="100000"/>
              <a:buChar char="•"/>
            </a:pPr>
            <a:r>
              <a:rPr lang="en-US" sz="1663" b="1" dirty="0">
                <a:solidFill>
                  <a:srgbClr val="E2E6E9"/>
                </a:solidFill>
                <a:latin typeface="adonis-web" pitchFamily="34" charset="0"/>
                <a:ea typeface="adonis-web" pitchFamily="34" charset="-122"/>
                <a:cs typeface="adonis-web" pitchFamily="34" charset="-120"/>
              </a:rPr>
              <a:t>Efficiency</a:t>
            </a:r>
            <a:r>
              <a:rPr lang="en-US" sz="1663" dirty="0">
                <a:solidFill>
                  <a:srgbClr val="E2E6E9"/>
                </a:solidFill>
                <a:latin typeface="adonis-web" pitchFamily="34" charset="0"/>
                <a:ea typeface="adonis-web" pitchFamily="34" charset="-122"/>
                <a:cs typeface="adonis-web" pitchFamily="34" charset="-120"/>
              </a:rPr>
              <a:t>: Leverage Rust's unique features, such as zero-cost abstractions and memory safety, to optimize the packet processing pipeline and minimize resource utilization.</a:t>
            </a:r>
            <a:endParaRPr lang="en-US" sz="1663" dirty="0"/>
          </a:p>
        </p:txBody>
      </p:sp>
      <p:sp>
        <p:nvSpPr>
          <p:cNvPr id="9" name="Text 5"/>
          <p:cNvSpPr/>
          <p:nvPr/>
        </p:nvSpPr>
        <p:spPr>
          <a:xfrm>
            <a:off x="3092053" y="6971586"/>
            <a:ext cx="8784074" cy="675799"/>
          </a:xfrm>
          <a:prstGeom prst="rect">
            <a:avLst/>
          </a:prstGeom>
          <a:noFill/>
          <a:ln/>
        </p:spPr>
        <p:txBody>
          <a:bodyPr wrap="square" rtlCol="0" anchor="t"/>
          <a:lstStyle/>
          <a:p>
            <a:pPr marL="342900" indent="-342900" algn="l">
              <a:lnSpc>
                <a:spcPts val="2661"/>
              </a:lnSpc>
              <a:buSzPct val="100000"/>
              <a:buChar char="•"/>
            </a:pPr>
            <a:r>
              <a:rPr lang="en-US" sz="1663" b="1" dirty="0">
                <a:solidFill>
                  <a:srgbClr val="E2E6E9"/>
                </a:solidFill>
                <a:latin typeface="adonis-web" pitchFamily="34" charset="0"/>
                <a:ea typeface="adonis-web" pitchFamily="34" charset="-122"/>
                <a:cs typeface="adonis-web" pitchFamily="34" charset="-120"/>
              </a:rPr>
              <a:t>Reliability</a:t>
            </a:r>
            <a:r>
              <a:rPr lang="en-US" sz="1663" dirty="0">
                <a:solidFill>
                  <a:srgbClr val="E2E6E9"/>
                </a:solidFill>
                <a:latin typeface="adonis-web" pitchFamily="34" charset="0"/>
                <a:ea typeface="adonis-web" pitchFamily="34" charset="-122"/>
                <a:cs typeface="adonis-web" pitchFamily="34" charset="-120"/>
              </a:rPr>
              <a:t>: Ensure the proxy operates with high availability and fault tolerance, providing a robust and dependable service.</a:t>
            </a:r>
            <a:endParaRPr lang="en-US" sz="166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531620"/>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Architecture Overview</a:t>
            </a:r>
            <a:endParaRPr lang="en-US" sz="4374" dirty="0"/>
          </a:p>
        </p:txBody>
      </p:sp>
      <p:sp>
        <p:nvSpPr>
          <p:cNvPr id="5" name="Shape 2"/>
          <p:cNvSpPr/>
          <p:nvPr/>
        </p:nvSpPr>
        <p:spPr>
          <a:xfrm>
            <a:off x="2517696" y="2559248"/>
            <a:ext cx="3050143" cy="4138613"/>
          </a:xfrm>
          <a:prstGeom prst="roundRect">
            <a:avLst>
              <a:gd name="adj" fmla="val 3278"/>
            </a:avLst>
          </a:prstGeom>
          <a:solidFill>
            <a:srgbClr val="003180"/>
          </a:solidFill>
          <a:ln w="7620">
            <a:solidFill>
              <a:srgbClr val="194A99"/>
            </a:solidFill>
            <a:prstDash val="solid"/>
          </a:ln>
        </p:spPr>
      </p:sp>
      <p:sp>
        <p:nvSpPr>
          <p:cNvPr id="6" name="Text 3"/>
          <p:cNvSpPr/>
          <p:nvPr/>
        </p:nvSpPr>
        <p:spPr>
          <a:xfrm>
            <a:off x="2747486" y="2789039"/>
            <a:ext cx="2590562"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Modular Design</a:t>
            </a:r>
            <a:endParaRPr lang="en-US" sz="2187" dirty="0"/>
          </a:p>
        </p:txBody>
      </p:sp>
      <p:sp>
        <p:nvSpPr>
          <p:cNvPr id="7" name="Text 4"/>
          <p:cNvSpPr/>
          <p:nvPr/>
        </p:nvSpPr>
        <p:spPr>
          <a:xfrm>
            <a:off x="2747486" y="3269456"/>
            <a:ext cx="2590562" cy="3198614"/>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network packet proxy is designed with a modular architecture, allowing for easy customization and extensibility. This promotes flexibility and enables the integration of additional features or protocols in the future.</a:t>
            </a:r>
            <a:endParaRPr lang="en-US" sz="1750" dirty="0"/>
          </a:p>
        </p:txBody>
      </p:sp>
      <p:sp>
        <p:nvSpPr>
          <p:cNvPr id="8" name="Shape 5"/>
          <p:cNvSpPr/>
          <p:nvPr/>
        </p:nvSpPr>
        <p:spPr>
          <a:xfrm>
            <a:off x="5790009" y="2559248"/>
            <a:ext cx="3050143" cy="4138613"/>
          </a:xfrm>
          <a:prstGeom prst="roundRect">
            <a:avLst>
              <a:gd name="adj" fmla="val 3278"/>
            </a:avLst>
          </a:prstGeom>
          <a:solidFill>
            <a:srgbClr val="003180"/>
          </a:solidFill>
          <a:ln w="7620">
            <a:solidFill>
              <a:srgbClr val="194A99"/>
            </a:solidFill>
            <a:prstDash val="solid"/>
          </a:ln>
        </p:spPr>
      </p:sp>
      <p:sp>
        <p:nvSpPr>
          <p:cNvPr id="9" name="Text 6"/>
          <p:cNvSpPr/>
          <p:nvPr/>
        </p:nvSpPr>
        <p:spPr>
          <a:xfrm>
            <a:off x="6019800" y="2789039"/>
            <a:ext cx="2590562"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Asynchronous Core</a:t>
            </a:r>
            <a:endParaRPr lang="en-US" sz="2187" dirty="0"/>
          </a:p>
        </p:txBody>
      </p:sp>
      <p:sp>
        <p:nvSpPr>
          <p:cNvPr id="10" name="Text 7"/>
          <p:cNvSpPr/>
          <p:nvPr/>
        </p:nvSpPr>
        <p:spPr>
          <a:xfrm>
            <a:off x="6019800" y="3269456"/>
            <a:ext cx="2590562"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At the heart of the system lies an asynchronous core, leveraging Rust's powerful concurrency primitives to handle high volumes of network traffic efficiently and with minimal latency.</a:t>
            </a:r>
            <a:endParaRPr lang="en-US" sz="1750" dirty="0"/>
          </a:p>
        </p:txBody>
      </p:sp>
      <p:sp>
        <p:nvSpPr>
          <p:cNvPr id="11" name="Shape 8"/>
          <p:cNvSpPr/>
          <p:nvPr/>
        </p:nvSpPr>
        <p:spPr>
          <a:xfrm>
            <a:off x="9062323" y="2559248"/>
            <a:ext cx="3050143" cy="4138613"/>
          </a:xfrm>
          <a:prstGeom prst="roundRect">
            <a:avLst>
              <a:gd name="adj" fmla="val 3278"/>
            </a:avLst>
          </a:prstGeom>
          <a:solidFill>
            <a:srgbClr val="003180"/>
          </a:solidFill>
          <a:ln w="7620">
            <a:solidFill>
              <a:srgbClr val="194A99"/>
            </a:solidFill>
            <a:prstDash val="solid"/>
          </a:ln>
        </p:spPr>
      </p:sp>
      <p:sp>
        <p:nvSpPr>
          <p:cNvPr id="12" name="Text 9"/>
          <p:cNvSpPr/>
          <p:nvPr/>
        </p:nvSpPr>
        <p:spPr>
          <a:xfrm>
            <a:off x="9292114" y="2789039"/>
            <a:ext cx="2590562"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Scalable Threadpool</a:t>
            </a:r>
            <a:endParaRPr lang="en-US" sz="2187" dirty="0"/>
          </a:p>
        </p:txBody>
      </p:sp>
      <p:sp>
        <p:nvSpPr>
          <p:cNvPr id="13" name="Text 10"/>
          <p:cNvSpPr/>
          <p:nvPr/>
        </p:nvSpPr>
        <p:spPr>
          <a:xfrm>
            <a:off x="9292114" y="3269456"/>
            <a:ext cx="2590562"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 scalable thread pool manages the concurrent processing of network packets, dynamically adjusting the number of worker threads to match the demands of the system.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389948" y="501015"/>
            <a:ext cx="7850386" cy="1704142"/>
          </a:xfrm>
          <a:prstGeom prst="rect">
            <a:avLst/>
          </a:prstGeom>
          <a:noFill/>
          <a:ln/>
        </p:spPr>
        <p:txBody>
          <a:bodyPr wrap="square" rtlCol="0" anchor="t"/>
          <a:lstStyle/>
          <a:p>
            <a:pPr marL="0" indent="0">
              <a:lnSpc>
                <a:spcPts val="4473"/>
              </a:lnSpc>
              <a:buNone/>
            </a:pPr>
            <a:r>
              <a:rPr lang="en-US" sz="3579" dirty="0">
                <a:solidFill>
                  <a:srgbClr val="F5F0F0"/>
                </a:solidFill>
                <a:latin typeface="adonis-web" pitchFamily="34" charset="0"/>
                <a:ea typeface="adonis-web" pitchFamily="34" charset="-122"/>
                <a:cs typeface="adonis-web" pitchFamily="34" charset="-120"/>
              </a:rPr>
              <a:t>ThreadPool Design (lib.rs), Worker Implementation (lib.rs), Packet Handling (proxy module in lib.rs)</a:t>
            </a:r>
            <a:endParaRPr lang="en-US" sz="3579" dirty="0"/>
          </a:p>
        </p:txBody>
      </p:sp>
      <p:sp>
        <p:nvSpPr>
          <p:cNvPr id="5" name="Shape 2"/>
          <p:cNvSpPr/>
          <p:nvPr/>
        </p:nvSpPr>
        <p:spPr>
          <a:xfrm>
            <a:off x="3644503" y="2477810"/>
            <a:ext cx="36314" cy="5250775"/>
          </a:xfrm>
          <a:prstGeom prst="roundRect">
            <a:avLst>
              <a:gd name="adj" fmla="val 225284"/>
            </a:avLst>
          </a:prstGeom>
          <a:solidFill>
            <a:srgbClr val="194A99"/>
          </a:solidFill>
          <a:ln/>
        </p:spPr>
      </p:sp>
      <p:sp>
        <p:nvSpPr>
          <p:cNvPr id="6" name="Shape 3"/>
          <p:cNvSpPr/>
          <p:nvPr/>
        </p:nvSpPr>
        <p:spPr>
          <a:xfrm>
            <a:off x="3867090" y="2806005"/>
            <a:ext cx="636270" cy="36314"/>
          </a:xfrm>
          <a:prstGeom prst="roundRect">
            <a:avLst>
              <a:gd name="adj" fmla="val 225284"/>
            </a:avLst>
          </a:prstGeom>
          <a:solidFill>
            <a:srgbClr val="194A99"/>
          </a:solidFill>
          <a:ln/>
        </p:spPr>
      </p:sp>
      <p:sp>
        <p:nvSpPr>
          <p:cNvPr id="7" name="Shape 4"/>
          <p:cNvSpPr/>
          <p:nvPr/>
        </p:nvSpPr>
        <p:spPr>
          <a:xfrm>
            <a:off x="3458111" y="2619732"/>
            <a:ext cx="408980" cy="408980"/>
          </a:xfrm>
          <a:prstGeom prst="roundRect">
            <a:avLst>
              <a:gd name="adj" fmla="val 20003"/>
            </a:avLst>
          </a:prstGeom>
          <a:solidFill>
            <a:srgbClr val="003180"/>
          </a:solidFill>
          <a:ln w="7620">
            <a:solidFill>
              <a:srgbClr val="194A99"/>
            </a:solidFill>
            <a:prstDash val="solid"/>
          </a:ln>
        </p:spPr>
      </p:sp>
      <p:sp>
        <p:nvSpPr>
          <p:cNvPr id="8" name="Text 5"/>
          <p:cNvSpPr/>
          <p:nvPr/>
        </p:nvSpPr>
        <p:spPr>
          <a:xfrm>
            <a:off x="3588127" y="2653784"/>
            <a:ext cx="148828" cy="340757"/>
          </a:xfrm>
          <a:prstGeom prst="rect">
            <a:avLst/>
          </a:prstGeom>
          <a:noFill/>
          <a:ln/>
        </p:spPr>
        <p:txBody>
          <a:bodyPr wrap="none" rtlCol="0" anchor="t"/>
          <a:lstStyle/>
          <a:p>
            <a:pPr marL="0" indent="0" algn="ctr">
              <a:lnSpc>
                <a:spcPts val="2684"/>
              </a:lnSpc>
              <a:buNone/>
            </a:pPr>
            <a:r>
              <a:rPr lang="en-US" sz="2147" dirty="0">
                <a:solidFill>
                  <a:srgbClr val="E2E6E9"/>
                </a:solidFill>
                <a:latin typeface="adonis-web" pitchFamily="34" charset="0"/>
                <a:ea typeface="adonis-web" pitchFamily="34" charset="-122"/>
                <a:cs typeface="adonis-web" pitchFamily="34" charset="-120"/>
              </a:rPr>
              <a:t>1</a:t>
            </a:r>
            <a:endParaRPr lang="en-US" sz="2147" dirty="0"/>
          </a:p>
        </p:txBody>
      </p:sp>
      <p:sp>
        <p:nvSpPr>
          <p:cNvPr id="9" name="Text 6"/>
          <p:cNvSpPr/>
          <p:nvPr/>
        </p:nvSpPr>
        <p:spPr>
          <a:xfrm>
            <a:off x="4662488" y="2659499"/>
            <a:ext cx="2272427" cy="284083"/>
          </a:xfrm>
          <a:prstGeom prst="rect">
            <a:avLst/>
          </a:prstGeom>
          <a:noFill/>
          <a:ln/>
        </p:spPr>
        <p:txBody>
          <a:bodyPr wrap="none" rtlCol="0" anchor="t"/>
          <a:lstStyle/>
          <a:p>
            <a:pPr marL="0" indent="0" algn="l">
              <a:lnSpc>
                <a:spcPts val="2237"/>
              </a:lnSpc>
              <a:buNone/>
            </a:pPr>
            <a:r>
              <a:rPr lang="en-US" sz="1789" dirty="0">
                <a:solidFill>
                  <a:srgbClr val="E2E6E9"/>
                </a:solidFill>
                <a:latin typeface="adonis-web" pitchFamily="34" charset="0"/>
                <a:ea typeface="adonis-web" pitchFamily="34" charset="-122"/>
                <a:cs typeface="adonis-web" pitchFamily="34" charset="-120"/>
              </a:rPr>
              <a:t>Scalable ThreadPool</a:t>
            </a:r>
            <a:endParaRPr lang="en-US" sz="1789" dirty="0"/>
          </a:p>
        </p:txBody>
      </p:sp>
      <p:sp>
        <p:nvSpPr>
          <p:cNvPr id="10" name="Text 7"/>
          <p:cNvSpPr/>
          <p:nvPr/>
        </p:nvSpPr>
        <p:spPr>
          <a:xfrm>
            <a:off x="4662488" y="3052643"/>
            <a:ext cx="6577846" cy="872609"/>
          </a:xfrm>
          <a:prstGeom prst="rect">
            <a:avLst/>
          </a:prstGeom>
          <a:noFill/>
          <a:ln/>
        </p:spPr>
        <p:txBody>
          <a:bodyPr wrap="square" rtlCol="0" anchor="t"/>
          <a:lstStyle/>
          <a:p>
            <a:pPr marL="0" indent="0" algn="l">
              <a:lnSpc>
                <a:spcPts val="2290"/>
              </a:lnSpc>
              <a:buNone/>
            </a:pPr>
            <a:r>
              <a:rPr lang="en-US" sz="1431" dirty="0">
                <a:solidFill>
                  <a:srgbClr val="E2E6E9"/>
                </a:solidFill>
                <a:latin typeface="adonis-web" pitchFamily="34" charset="0"/>
                <a:ea typeface="adonis-web" pitchFamily="34" charset="-122"/>
                <a:cs typeface="adonis-web" pitchFamily="34" charset="-120"/>
              </a:rPr>
              <a:t>At the core of the network packet proxy is a scalable thread pool that dynamically adjusts the number of worker threads to match the incoming traffic load. This ensures efficient resource utilization and prevents bottlenecks.</a:t>
            </a:r>
            <a:endParaRPr lang="en-US" sz="1431" dirty="0"/>
          </a:p>
        </p:txBody>
      </p:sp>
      <p:sp>
        <p:nvSpPr>
          <p:cNvPr id="11" name="Shape 8"/>
          <p:cNvSpPr/>
          <p:nvPr/>
        </p:nvSpPr>
        <p:spPr>
          <a:xfrm>
            <a:off x="3867090" y="4616827"/>
            <a:ext cx="636270" cy="36314"/>
          </a:xfrm>
          <a:prstGeom prst="roundRect">
            <a:avLst>
              <a:gd name="adj" fmla="val 225284"/>
            </a:avLst>
          </a:prstGeom>
          <a:solidFill>
            <a:srgbClr val="194A99"/>
          </a:solidFill>
          <a:ln/>
        </p:spPr>
      </p:sp>
      <p:sp>
        <p:nvSpPr>
          <p:cNvPr id="12" name="Shape 9"/>
          <p:cNvSpPr/>
          <p:nvPr/>
        </p:nvSpPr>
        <p:spPr>
          <a:xfrm>
            <a:off x="3458111" y="4430554"/>
            <a:ext cx="408980" cy="408980"/>
          </a:xfrm>
          <a:prstGeom prst="roundRect">
            <a:avLst>
              <a:gd name="adj" fmla="val 20003"/>
            </a:avLst>
          </a:prstGeom>
          <a:solidFill>
            <a:srgbClr val="003180"/>
          </a:solidFill>
          <a:ln w="7620">
            <a:solidFill>
              <a:srgbClr val="194A99"/>
            </a:solidFill>
            <a:prstDash val="solid"/>
          </a:ln>
        </p:spPr>
      </p:sp>
      <p:sp>
        <p:nvSpPr>
          <p:cNvPr id="13" name="Text 10"/>
          <p:cNvSpPr/>
          <p:nvPr/>
        </p:nvSpPr>
        <p:spPr>
          <a:xfrm>
            <a:off x="3588127" y="4464606"/>
            <a:ext cx="148828" cy="340757"/>
          </a:xfrm>
          <a:prstGeom prst="rect">
            <a:avLst/>
          </a:prstGeom>
          <a:noFill/>
          <a:ln/>
        </p:spPr>
        <p:txBody>
          <a:bodyPr wrap="none" rtlCol="0" anchor="t"/>
          <a:lstStyle/>
          <a:p>
            <a:pPr marL="0" indent="0" algn="ctr">
              <a:lnSpc>
                <a:spcPts val="2684"/>
              </a:lnSpc>
              <a:buNone/>
            </a:pPr>
            <a:r>
              <a:rPr lang="en-US" sz="2147" dirty="0">
                <a:solidFill>
                  <a:srgbClr val="E2E6E9"/>
                </a:solidFill>
                <a:latin typeface="adonis-web" pitchFamily="34" charset="0"/>
                <a:ea typeface="adonis-web" pitchFamily="34" charset="-122"/>
                <a:cs typeface="adonis-web" pitchFamily="34" charset="-120"/>
              </a:rPr>
              <a:t>2</a:t>
            </a:r>
            <a:endParaRPr lang="en-US" sz="2147" dirty="0"/>
          </a:p>
        </p:txBody>
      </p:sp>
      <p:sp>
        <p:nvSpPr>
          <p:cNvPr id="14" name="Text 11"/>
          <p:cNvSpPr/>
          <p:nvPr/>
        </p:nvSpPr>
        <p:spPr>
          <a:xfrm>
            <a:off x="4662488" y="4470321"/>
            <a:ext cx="2272427" cy="284083"/>
          </a:xfrm>
          <a:prstGeom prst="rect">
            <a:avLst/>
          </a:prstGeom>
          <a:noFill/>
          <a:ln/>
        </p:spPr>
        <p:txBody>
          <a:bodyPr wrap="none" rtlCol="0" anchor="t"/>
          <a:lstStyle/>
          <a:p>
            <a:pPr marL="0" indent="0" algn="l">
              <a:lnSpc>
                <a:spcPts val="2237"/>
              </a:lnSpc>
              <a:buNone/>
            </a:pPr>
            <a:r>
              <a:rPr lang="en-US" sz="1789" dirty="0">
                <a:solidFill>
                  <a:srgbClr val="E2E6E9"/>
                </a:solidFill>
                <a:latin typeface="adonis-web" pitchFamily="34" charset="0"/>
                <a:ea typeface="adonis-web" pitchFamily="34" charset="-122"/>
                <a:cs typeface="adonis-web" pitchFamily="34" charset="-120"/>
              </a:rPr>
              <a:t>Worker Implementation</a:t>
            </a:r>
            <a:endParaRPr lang="en-US" sz="1789" dirty="0"/>
          </a:p>
        </p:txBody>
      </p:sp>
      <p:sp>
        <p:nvSpPr>
          <p:cNvPr id="15" name="Text 12"/>
          <p:cNvSpPr/>
          <p:nvPr/>
        </p:nvSpPr>
        <p:spPr>
          <a:xfrm>
            <a:off x="4662488" y="4863465"/>
            <a:ext cx="6577846" cy="872609"/>
          </a:xfrm>
          <a:prstGeom prst="rect">
            <a:avLst/>
          </a:prstGeom>
          <a:noFill/>
          <a:ln/>
        </p:spPr>
        <p:txBody>
          <a:bodyPr wrap="square" rtlCol="0" anchor="t"/>
          <a:lstStyle/>
          <a:p>
            <a:pPr marL="0" indent="0" algn="l">
              <a:lnSpc>
                <a:spcPts val="2290"/>
              </a:lnSpc>
              <a:buNone/>
            </a:pPr>
            <a:r>
              <a:rPr lang="en-US" sz="1431" dirty="0">
                <a:solidFill>
                  <a:srgbClr val="E2E6E9"/>
                </a:solidFill>
                <a:latin typeface="adonis-web" pitchFamily="34" charset="0"/>
                <a:ea typeface="adonis-web" pitchFamily="34" charset="-122"/>
                <a:cs typeface="adonis-web" pitchFamily="34" charset="-120"/>
              </a:rPr>
              <a:t>Each worker thread in the pool is responsible for processing network packets. They utilize Rust's powerful concurrency primitives to handle requests asynchronously, maximizing throughput and minimizing latency.</a:t>
            </a:r>
            <a:endParaRPr lang="en-US" sz="1431" dirty="0"/>
          </a:p>
        </p:txBody>
      </p:sp>
      <p:sp>
        <p:nvSpPr>
          <p:cNvPr id="16" name="Shape 13"/>
          <p:cNvSpPr/>
          <p:nvPr/>
        </p:nvSpPr>
        <p:spPr>
          <a:xfrm>
            <a:off x="3867090" y="6427649"/>
            <a:ext cx="636270" cy="36314"/>
          </a:xfrm>
          <a:prstGeom prst="roundRect">
            <a:avLst>
              <a:gd name="adj" fmla="val 225284"/>
            </a:avLst>
          </a:prstGeom>
          <a:solidFill>
            <a:srgbClr val="194A99"/>
          </a:solidFill>
          <a:ln/>
        </p:spPr>
      </p:sp>
      <p:sp>
        <p:nvSpPr>
          <p:cNvPr id="17" name="Shape 14"/>
          <p:cNvSpPr/>
          <p:nvPr/>
        </p:nvSpPr>
        <p:spPr>
          <a:xfrm>
            <a:off x="3458111" y="6241375"/>
            <a:ext cx="408980" cy="408980"/>
          </a:xfrm>
          <a:prstGeom prst="roundRect">
            <a:avLst>
              <a:gd name="adj" fmla="val 20003"/>
            </a:avLst>
          </a:prstGeom>
          <a:solidFill>
            <a:srgbClr val="003180"/>
          </a:solidFill>
          <a:ln w="7620">
            <a:solidFill>
              <a:srgbClr val="194A99"/>
            </a:solidFill>
            <a:prstDash val="solid"/>
          </a:ln>
        </p:spPr>
      </p:sp>
      <p:sp>
        <p:nvSpPr>
          <p:cNvPr id="18" name="Text 15"/>
          <p:cNvSpPr/>
          <p:nvPr/>
        </p:nvSpPr>
        <p:spPr>
          <a:xfrm>
            <a:off x="3588127" y="6275427"/>
            <a:ext cx="148828" cy="340757"/>
          </a:xfrm>
          <a:prstGeom prst="rect">
            <a:avLst/>
          </a:prstGeom>
          <a:noFill/>
          <a:ln/>
        </p:spPr>
        <p:txBody>
          <a:bodyPr wrap="none" rtlCol="0" anchor="t"/>
          <a:lstStyle/>
          <a:p>
            <a:pPr marL="0" indent="0" algn="ctr">
              <a:lnSpc>
                <a:spcPts val="2684"/>
              </a:lnSpc>
              <a:buNone/>
            </a:pPr>
            <a:r>
              <a:rPr lang="en-US" sz="2147" dirty="0">
                <a:solidFill>
                  <a:srgbClr val="E2E6E9"/>
                </a:solidFill>
                <a:latin typeface="adonis-web" pitchFamily="34" charset="0"/>
                <a:ea typeface="adonis-web" pitchFamily="34" charset="-122"/>
                <a:cs typeface="adonis-web" pitchFamily="34" charset="-120"/>
              </a:rPr>
              <a:t>3</a:t>
            </a:r>
            <a:endParaRPr lang="en-US" sz="2147" dirty="0"/>
          </a:p>
        </p:txBody>
      </p:sp>
      <p:sp>
        <p:nvSpPr>
          <p:cNvPr id="19" name="Text 16"/>
          <p:cNvSpPr/>
          <p:nvPr/>
        </p:nvSpPr>
        <p:spPr>
          <a:xfrm>
            <a:off x="4662488" y="6281142"/>
            <a:ext cx="2272427" cy="284083"/>
          </a:xfrm>
          <a:prstGeom prst="rect">
            <a:avLst/>
          </a:prstGeom>
          <a:noFill/>
          <a:ln/>
        </p:spPr>
        <p:txBody>
          <a:bodyPr wrap="none" rtlCol="0" anchor="t"/>
          <a:lstStyle/>
          <a:p>
            <a:pPr marL="0" indent="0" algn="l">
              <a:lnSpc>
                <a:spcPts val="2237"/>
              </a:lnSpc>
              <a:buNone/>
            </a:pPr>
            <a:r>
              <a:rPr lang="en-US" sz="1789" dirty="0">
                <a:solidFill>
                  <a:srgbClr val="E2E6E9"/>
                </a:solidFill>
                <a:latin typeface="adonis-web" pitchFamily="34" charset="0"/>
                <a:ea typeface="adonis-web" pitchFamily="34" charset="-122"/>
                <a:cs typeface="adonis-web" pitchFamily="34" charset="-120"/>
              </a:rPr>
              <a:t>Packet Handling</a:t>
            </a:r>
            <a:endParaRPr lang="en-US" sz="1789" dirty="0"/>
          </a:p>
        </p:txBody>
      </p:sp>
      <p:sp>
        <p:nvSpPr>
          <p:cNvPr id="20" name="Text 17"/>
          <p:cNvSpPr/>
          <p:nvPr/>
        </p:nvSpPr>
        <p:spPr>
          <a:xfrm>
            <a:off x="4662488" y="6674287"/>
            <a:ext cx="6577846" cy="872609"/>
          </a:xfrm>
          <a:prstGeom prst="rect">
            <a:avLst/>
          </a:prstGeom>
          <a:noFill/>
          <a:ln/>
        </p:spPr>
        <p:txBody>
          <a:bodyPr wrap="square" rtlCol="0" anchor="t"/>
          <a:lstStyle/>
          <a:p>
            <a:pPr marL="0" indent="0" algn="l">
              <a:lnSpc>
                <a:spcPts val="2290"/>
              </a:lnSpc>
              <a:buNone/>
            </a:pPr>
            <a:r>
              <a:rPr lang="en-US" sz="1431" dirty="0">
                <a:solidFill>
                  <a:srgbClr val="E2E6E9"/>
                </a:solidFill>
                <a:latin typeface="adonis-web" pitchFamily="34" charset="0"/>
                <a:ea typeface="adonis-web" pitchFamily="34" charset="-122"/>
                <a:cs typeface="adonis-web" pitchFamily="34" charset="-120"/>
              </a:rPr>
              <a:t>The proxy module manages the end-to-end handling of network packets, including parsing, transformation, and routing. It leverages Rust's safety guarantees to ensure secure and reliable packet processing.</a:t>
            </a:r>
            <a:endParaRPr lang="en-US" sz="143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9151A">
              <a:alpha val="75000"/>
            </a:srgbClr>
          </a:solidFill>
          <a:ln/>
        </p:spPr>
      </p:sp>
      <p:sp>
        <p:nvSpPr>
          <p:cNvPr id="4" name="Text 1"/>
          <p:cNvSpPr/>
          <p:nvPr/>
        </p:nvSpPr>
        <p:spPr>
          <a:xfrm>
            <a:off x="3804880" y="447080"/>
            <a:ext cx="5750481" cy="508040"/>
          </a:xfrm>
          <a:prstGeom prst="rect">
            <a:avLst/>
          </a:prstGeom>
          <a:noFill/>
          <a:ln/>
        </p:spPr>
        <p:txBody>
          <a:bodyPr wrap="none" rtlCol="0" anchor="t"/>
          <a:lstStyle/>
          <a:p>
            <a:pPr marL="0" indent="0">
              <a:lnSpc>
                <a:spcPts val="4001"/>
              </a:lnSpc>
              <a:buNone/>
            </a:pPr>
            <a:r>
              <a:rPr lang="en-US" sz="3200" dirty="0">
                <a:solidFill>
                  <a:srgbClr val="F5F0F0"/>
                </a:solidFill>
                <a:latin typeface="adonis-web" pitchFamily="34" charset="0"/>
                <a:ea typeface="adonis-web" pitchFamily="34" charset="-122"/>
                <a:cs typeface="adonis-web" pitchFamily="34" charset="-120"/>
              </a:rPr>
              <a:t>Main Program Workflow (main.rs)</a:t>
            </a:r>
            <a:endParaRPr lang="en-US" sz="3200" dirty="0"/>
          </a:p>
        </p:txBody>
      </p:sp>
      <p:pic>
        <p:nvPicPr>
          <p:cNvPr id="5" name="Image 1" descr="preencoded.png"/>
          <p:cNvPicPr>
            <a:picLocks noChangeAspect="1"/>
          </p:cNvPicPr>
          <p:nvPr/>
        </p:nvPicPr>
        <p:blipFill>
          <a:blip r:embed="rId4"/>
          <a:stretch>
            <a:fillRect/>
          </a:stretch>
        </p:blipFill>
        <p:spPr>
          <a:xfrm>
            <a:off x="3804880" y="1280279"/>
            <a:ext cx="812840" cy="1300639"/>
          </a:xfrm>
          <a:prstGeom prst="rect">
            <a:avLst/>
          </a:prstGeom>
        </p:spPr>
      </p:pic>
      <p:sp>
        <p:nvSpPr>
          <p:cNvPr id="6" name="Text 2"/>
          <p:cNvSpPr/>
          <p:nvPr/>
        </p:nvSpPr>
        <p:spPr>
          <a:xfrm>
            <a:off x="4861560" y="1442799"/>
            <a:ext cx="2032278" cy="253960"/>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Initialization</a:t>
            </a:r>
            <a:endParaRPr lang="en-US" sz="1600" dirty="0"/>
          </a:p>
        </p:txBody>
      </p:sp>
      <p:sp>
        <p:nvSpPr>
          <p:cNvPr id="7" name="Text 3"/>
          <p:cNvSpPr/>
          <p:nvPr/>
        </p:nvSpPr>
        <p:spPr>
          <a:xfrm>
            <a:off x="4861560" y="1794272"/>
            <a:ext cx="5963960" cy="520303"/>
          </a:xfrm>
          <a:prstGeom prst="rect">
            <a:avLst/>
          </a:prstGeom>
          <a:noFill/>
          <a:ln/>
        </p:spPr>
        <p:txBody>
          <a:bodyPr wrap="square" rtlCol="0" anchor="t"/>
          <a:lstStyle/>
          <a:p>
            <a:pPr marL="0" indent="0" algn="l">
              <a:lnSpc>
                <a:spcPts val="2048"/>
              </a:lnSpc>
              <a:buNone/>
            </a:pPr>
            <a:r>
              <a:rPr lang="en-US" sz="1280" dirty="0">
                <a:solidFill>
                  <a:srgbClr val="E2E6E9"/>
                </a:solidFill>
                <a:latin typeface="adonis-web" pitchFamily="34" charset="0"/>
                <a:ea typeface="adonis-web" pitchFamily="34" charset="-122"/>
                <a:cs typeface="adonis-web" pitchFamily="34" charset="-120"/>
              </a:rPr>
              <a:t>The main program initializes the network packet proxy by setting up the ThreadPool, configuring network interfaces, and preparing the packet handling pipeline.</a:t>
            </a:r>
            <a:endParaRPr lang="en-US" sz="1280" dirty="0"/>
          </a:p>
        </p:txBody>
      </p:sp>
      <p:pic>
        <p:nvPicPr>
          <p:cNvPr id="8" name="Image 2" descr="preencoded.png"/>
          <p:cNvPicPr>
            <a:picLocks noChangeAspect="1"/>
          </p:cNvPicPr>
          <p:nvPr/>
        </p:nvPicPr>
        <p:blipFill>
          <a:blip r:embed="rId5"/>
          <a:stretch>
            <a:fillRect/>
          </a:stretch>
        </p:blipFill>
        <p:spPr>
          <a:xfrm>
            <a:off x="3804880" y="2580918"/>
            <a:ext cx="812840" cy="1300639"/>
          </a:xfrm>
          <a:prstGeom prst="rect">
            <a:avLst/>
          </a:prstGeom>
        </p:spPr>
      </p:pic>
      <p:sp>
        <p:nvSpPr>
          <p:cNvPr id="9" name="Text 4"/>
          <p:cNvSpPr/>
          <p:nvPr/>
        </p:nvSpPr>
        <p:spPr>
          <a:xfrm>
            <a:off x="4861560" y="2743438"/>
            <a:ext cx="2032278" cy="253960"/>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Packet Ingestion</a:t>
            </a:r>
            <a:endParaRPr lang="en-US" sz="1600" dirty="0"/>
          </a:p>
        </p:txBody>
      </p:sp>
      <p:sp>
        <p:nvSpPr>
          <p:cNvPr id="10" name="Text 5"/>
          <p:cNvSpPr/>
          <p:nvPr/>
        </p:nvSpPr>
        <p:spPr>
          <a:xfrm>
            <a:off x="4861560" y="3094911"/>
            <a:ext cx="5963960" cy="520303"/>
          </a:xfrm>
          <a:prstGeom prst="rect">
            <a:avLst/>
          </a:prstGeom>
          <a:noFill/>
          <a:ln/>
        </p:spPr>
        <p:txBody>
          <a:bodyPr wrap="square" rtlCol="0" anchor="t"/>
          <a:lstStyle/>
          <a:p>
            <a:pPr marL="0" indent="0" algn="l">
              <a:lnSpc>
                <a:spcPts val="2048"/>
              </a:lnSpc>
              <a:buNone/>
            </a:pPr>
            <a:r>
              <a:rPr lang="en-US" sz="1280" dirty="0">
                <a:solidFill>
                  <a:srgbClr val="E2E6E9"/>
                </a:solidFill>
                <a:latin typeface="adonis-web" pitchFamily="34" charset="0"/>
                <a:ea typeface="adonis-web" pitchFamily="34" charset="-122"/>
                <a:cs typeface="adonis-web" pitchFamily="34" charset="-120"/>
              </a:rPr>
              <a:t>Network packets are continuously ingested from the network interfaces, leveraging asynchronous I/O to minimize latency and maximize throughput.</a:t>
            </a:r>
            <a:endParaRPr lang="en-US" sz="1280" dirty="0"/>
          </a:p>
        </p:txBody>
      </p:sp>
      <p:pic>
        <p:nvPicPr>
          <p:cNvPr id="11" name="Image 3" descr="preencoded.png"/>
          <p:cNvPicPr>
            <a:picLocks noChangeAspect="1"/>
          </p:cNvPicPr>
          <p:nvPr/>
        </p:nvPicPr>
        <p:blipFill>
          <a:blip r:embed="rId6"/>
          <a:stretch>
            <a:fillRect/>
          </a:stretch>
        </p:blipFill>
        <p:spPr>
          <a:xfrm>
            <a:off x="3804880" y="3881557"/>
            <a:ext cx="812840" cy="1300639"/>
          </a:xfrm>
          <a:prstGeom prst="rect">
            <a:avLst/>
          </a:prstGeom>
        </p:spPr>
      </p:pic>
      <p:sp>
        <p:nvSpPr>
          <p:cNvPr id="12" name="Text 6"/>
          <p:cNvSpPr/>
          <p:nvPr/>
        </p:nvSpPr>
        <p:spPr>
          <a:xfrm>
            <a:off x="4861560" y="4044077"/>
            <a:ext cx="2032278" cy="253960"/>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Packet Processing</a:t>
            </a:r>
            <a:endParaRPr lang="en-US" sz="1600" dirty="0"/>
          </a:p>
        </p:txBody>
      </p:sp>
      <p:sp>
        <p:nvSpPr>
          <p:cNvPr id="13" name="Text 7"/>
          <p:cNvSpPr/>
          <p:nvPr/>
        </p:nvSpPr>
        <p:spPr>
          <a:xfrm>
            <a:off x="4861560" y="4395549"/>
            <a:ext cx="5963960" cy="520303"/>
          </a:xfrm>
          <a:prstGeom prst="rect">
            <a:avLst/>
          </a:prstGeom>
          <a:noFill/>
          <a:ln/>
        </p:spPr>
        <p:txBody>
          <a:bodyPr wrap="square" rtlCol="0" anchor="t"/>
          <a:lstStyle/>
          <a:p>
            <a:pPr marL="0" indent="0" algn="l">
              <a:lnSpc>
                <a:spcPts val="2048"/>
              </a:lnSpc>
              <a:buNone/>
            </a:pPr>
            <a:r>
              <a:rPr lang="en-US" sz="1280" dirty="0">
                <a:solidFill>
                  <a:srgbClr val="E2E6E9"/>
                </a:solidFill>
                <a:latin typeface="adonis-web" pitchFamily="34" charset="0"/>
                <a:ea typeface="adonis-web" pitchFamily="34" charset="-122"/>
                <a:cs typeface="adonis-web" pitchFamily="34" charset="-120"/>
              </a:rPr>
              <a:t>The ThreadPool distributes the incoming packets to worker threads, which process the packets concurrently using the logic defined in the proxy module.</a:t>
            </a:r>
            <a:endParaRPr lang="en-US" sz="1280" dirty="0"/>
          </a:p>
        </p:txBody>
      </p:sp>
      <p:pic>
        <p:nvPicPr>
          <p:cNvPr id="14" name="Image 4" descr="preencoded.png"/>
          <p:cNvPicPr>
            <a:picLocks noChangeAspect="1"/>
          </p:cNvPicPr>
          <p:nvPr/>
        </p:nvPicPr>
        <p:blipFill>
          <a:blip r:embed="rId7"/>
          <a:stretch>
            <a:fillRect/>
          </a:stretch>
        </p:blipFill>
        <p:spPr>
          <a:xfrm>
            <a:off x="3804880" y="5182195"/>
            <a:ext cx="812840" cy="1300639"/>
          </a:xfrm>
          <a:prstGeom prst="rect">
            <a:avLst/>
          </a:prstGeom>
        </p:spPr>
      </p:pic>
      <p:sp>
        <p:nvSpPr>
          <p:cNvPr id="15" name="Text 8"/>
          <p:cNvSpPr/>
          <p:nvPr/>
        </p:nvSpPr>
        <p:spPr>
          <a:xfrm>
            <a:off x="4861560" y="5344716"/>
            <a:ext cx="2032278" cy="253960"/>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Packet Forwarding</a:t>
            </a:r>
            <a:endParaRPr lang="en-US" sz="1600" dirty="0"/>
          </a:p>
        </p:txBody>
      </p:sp>
      <p:sp>
        <p:nvSpPr>
          <p:cNvPr id="16" name="Text 9"/>
          <p:cNvSpPr/>
          <p:nvPr/>
        </p:nvSpPr>
        <p:spPr>
          <a:xfrm>
            <a:off x="4861560" y="5696188"/>
            <a:ext cx="5963960" cy="520303"/>
          </a:xfrm>
          <a:prstGeom prst="rect">
            <a:avLst/>
          </a:prstGeom>
          <a:noFill/>
          <a:ln/>
        </p:spPr>
        <p:txBody>
          <a:bodyPr wrap="square" rtlCol="0" anchor="t"/>
          <a:lstStyle/>
          <a:p>
            <a:pPr marL="0" indent="0" algn="l">
              <a:lnSpc>
                <a:spcPts val="2048"/>
              </a:lnSpc>
              <a:buNone/>
            </a:pPr>
            <a:r>
              <a:rPr lang="en-US" sz="1280" dirty="0">
                <a:solidFill>
                  <a:srgbClr val="E2E6E9"/>
                </a:solidFill>
                <a:latin typeface="adonis-web" pitchFamily="34" charset="0"/>
                <a:ea typeface="adonis-web" pitchFamily="34" charset="-122"/>
                <a:cs typeface="adonis-web" pitchFamily="34" charset="-120"/>
              </a:rPr>
              <a:t>After processing, the packets are forwarded to their destination through the network interfaces, ensuring reliable and efficient delivery.</a:t>
            </a:r>
            <a:endParaRPr lang="en-US" sz="1280" dirty="0"/>
          </a:p>
        </p:txBody>
      </p:sp>
      <p:pic>
        <p:nvPicPr>
          <p:cNvPr id="17" name="Image 5" descr="preencoded.png"/>
          <p:cNvPicPr>
            <a:picLocks noChangeAspect="1"/>
          </p:cNvPicPr>
          <p:nvPr/>
        </p:nvPicPr>
        <p:blipFill>
          <a:blip r:embed="rId8"/>
          <a:stretch>
            <a:fillRect/>
          </a:stretch>
        </p:blipFill>
        <p:spPr>
          <a:xfrm>
            <a:off x="3804880" y="6482834"/>
            <a:ext cx="812840" cy="1300639"/>
          </a:xfrm>
          <a:prstGeom prst="rect">
            <a:avLst/>
          </a:prstGeom>
        </p:spPr>
      </p:pic>
      <p:sp>
        <p:nvSpPr>
          <p:cNvPr id="18" name="Text 10"/>
          <p:cNvSpPr/>
          <p:nvPr/>
        </p:nvSpPr>
        <p:spPr>
          <a:xfrm>
            <a:off x="4861560" y="6645354"/>
            <a:ext cx="2032278" cy="253960"/>
          </a:xfrm>
          <a:prstGeom prst="rect">
            <a:avLst/>
          </a:prstGeom>
          <a:noFill/>
          <a:ln/>
        </p:spPr>
        <p:txBody>
          <a:bodyPr wrap="none" rtlCol="0" anchor="t"/>
          <a:lstStyle/>
          <a:p>
            <a:pPr marL="0" indent="0" algn="l">
              <a:lnSpc>
                <a:spcPts val="2000"/>
              </a:lnSpc>
              <a:buNone/>
            </a:pPr>
            <a:r>
              <a:rPr lang="en-US" sz="1600" dirty="0">
                <a:solidFill>
                  <a:srgbClr val="E2E6E9"/>
                </a:solidFill>
                <a:latin typeface="adonis-web" pitchFamily="34" charset="0"/>
                <a:ea typeface="adonis-web" pitchFamily="34" charset="-122"/>
                <a:cs typeface="adonis-web" pitchFamily="34" charset="-120"/>
              </a:rPr>
              <a:t>Monitoring and Logging</a:t>
            </a:r>
            <a:endParaRPr lang="en-US" sz="1600" dirty="0"/>
          </a:p>
        </p:txBody>
      </p:sp>
      <p:sp>
        <p:nvSpPr>
          <p:cNvPr id="19" name="Text 11"/>
          <p:cNvSpPr/>
          <p:nvPr/>
        </p:nvSpPr>
        <p:spPr>
          <a:xfrm>
            <a:off x="4861560" y="6996827"/>
            <a:ext cx="5963960" cy="520303"/>
          </a:xfrm>
          <a:prstGeom prst="rect">
            <a:avLst/>
          </a:prstGeom>
          <a:noFill/>
          <a:ln/>
        </p:spPr>
        <p:txBody>
          <a:bodyPr wrap="square" rtlCol="0" anchor="t"/>
          <a:lstStyle/>
          <a:p>
            <a:pPr marL="0" indent="0" algn="l">
              <a:lnSpc>
                <a:spcPts val="2048"/>
              </a:lnSpc>
              <a:buNone/>
            </a:pPr>
            <a:r>
              <a:rPr lang="en-US" sz="1280" dirty="0">
                <a:solidFill>
                  <a:srgbClr val="E2E6E9"/>
                </a:solidFill>
                <a:latin typeface="adonis-web" pitchFamily="34" charset="0"/>
                <a:ea typeface="adonis-web" pitchFamily="34" charset="-122"/>
                <a:cs typeface="adonis-web" pitchFamily="34" charset="-120"/>
              </a:rPr>
              <a:t>The main program continuously monitors the system's performance metrics and logs critical events to enable troubleshooting and optimization.</a:t>
            </a:r>
            <a:endParaRPr lang="en-US" sz="12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799267"/>
            <a:ext cx="7129463"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Concurrency and Performance</a:t>
            </a:r>
            <a:endParaRPr lang="en-US" sz="4374" dirty="0"/>
          </a:p>
        </p:txBody>
      </p:sp>
      <p:sp>
        <p:nvSpPr>
          <p:cNvPr id="5" name="Text 2"/>
          <p:cNvSpPr/>
          <p:nvPr/>
        </p:nvSpPr>
        <p:spPr>
          <a:xfrm>
            <a:off x="2517696" y="2049066"/>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Asynchronous Processing</a:t>
            </a:r>
            <a:endParaRPr lang="en-US" sz="2187" dirty="0"/>
          </a:p>
        </p:txBody>
      </p:sp>
      <p:sp>
        <p:nvSpPr>
          <p:cNvPr id="6" name="Text 3"/>
          <p:cNvSpPr/>
          <p:nvPr/>
        </p:nvSpPr>
        <p:spPr>
          <a:xfrm>
            <a:off x="2517696" y="2965609"/>
            <a:ext cx="1992154" cy="426481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network packet proxy leverages Rust's powerful asynchronous programming capabilities to handle multiple network connections concurrently, reducing latency and maximizing throughput.</a:t>
            </a:r>
            <a:endParaRPr lang="en-US" sz="1750" dirty="0"/>
          </a:p>
        </p:txBody>
      </p:sp>
      <p:sp>
        <p:nvSpPr>
          <p:cNvPr id="7" name="Text 4"/>
          <p:cNvSpPr/>
          <p:nvPr/>
        </p:nvSpPr>
        <p:spPr>
          <a:xfrm>
            <a:off x="5059442" y="2049066"/>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Dynamic Thread Pooling</a:t>
            </a:r>
            <a:endParaRPr lang="en-US" sz="2187" dirty="0"/>
          </a:p>
        </p:txBody>
      </p:sp>
      <p:sp>
        <p:nvSpPr>
          <p:cNvPr id="8" name="Text 5"/>
          <p:cNvSpPr/>
          <p:nvPr/>
        </p:nvSpPr>
        <p:spPr>
          <a:xfrm>
            <a:off x="5059442" y="2965609"/>
            <a:ext cx="1992154" cy="426481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system's scalable thread pool automatically adjusts the number of worker threads to match the incoming traffic load, ensuring efficient resource utilization and preventing performance bottlenecks.</a:t>
            </a:r>
            <a:endParaRPr lang="en-US" sz="1750" dirty="0"/>
          </a:p>
        </p:txBody>
      </p:sp>
      <p:sp>
        <p:nvSpPr>
          <p:cNvPr id="9" name="Text 6"/>
          <p:cNvSpPr/>
          <p:nvPr/>
        </p:nvSpPr>
        <p:spPr>
          <a:xfrm>
            <a:off x="7601188" y="2049066"/>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Lock-Free Synchronization</a:t>
            </a:r>
            <a:endParaRPr lang="en-US" sz="2187" dirty="0"/>
          </a:p>
        </p:txBody>
      </p:sp>
      <p:sp>
        <p:nvSpPr>
          <p:cNvPr id="10" name="Text 7"/>
          <p:cNvSpPr/>
          <p:nvPr/>
        </p:nvSpPr>
        <p:spPr>
          <a:xfrm>
            <a:off x="7601188" y="2965609"/>
            <a:ext cx="1992154" cy="355401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Rust's memory safety guarantees enable the use of lock-free synchronization primitives, allowing the workers to coordinate their activities without introducing costly locking overhead.</a:t>
            </a:r>
            <a:endParaRPr lang="en-US" sz="1750" dirty="0"/>
          </a:p>
        </p:txBody>
      </p:sp>
      <p:sp>
        <p:nvSpPr>
          <p:cNvPr id="11" name="Text 8"/>
          <p:cNvSpPr/>
          <p:nvPr/>
        </p:nvSpPr>
        <p:spPr>
          <a:xfrm>
            <a:off x="10142934" y="2049066"/>
            <a:ext cx="1992154"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Optimized Packet Handling</a:t>
            </a:r>
            <a:endParaRPr lang="en-US" sz="2187" dirty="0"/>
          </a:p>
        </p:txBody>
      </p:sp>
      <p:sp>
        <p:nvSpPr>
          <p:cNvPr id="12" name="Text 9"/>
          <p:cNvSpPr/>
          <p:nvPr/>
        </p:nvSpPr>
        <p:spPr>
          <a:xfrm>
            <a:off x="10142934" y="2965609"/>
            <a:ext cx="1992154" cy="426481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proxy's packet processing pipeline is designed to minimize unnecessary memory allocations and copies, further boosting performance and reducing the overall computational burden.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282422"/>
            <a:ext cx="596812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Advantages of Using Rust</a:t>
            </a:r>
            <a:endParaRPr lang="en-US" sz="4374" dirty="0"/>
          </a:p>
        </p:txBody>
      </p:sp>
      <p:sp>
        <p:nvSpPr>
          <p:cNvPr id="5" name="Shape 2"/>
          <p:cNvSpPr/>
          <p:nvPr/>
        </p:nvSpPr>
        <p:spPr>
          <a:xfrm>
            <a:off x="2517696" y="2650331"/>
            <a:ext cx="388739" cy="388739"/>
          </a:xfrm>
          <a:prstGeom prst="roundRect">
            <a:avLst>
              <a:gd name="adj" fmla="val 25722"/>
            </a:avLst>
          </a:prstGeom>
          <a:solidFill>
            <a:srgbClr val="003180"/>
          </a:solidFill>
          <a:ln w="7620">
            <a:solidFill>
              <a:srgbClr val="194A99"/>
            </a:solidFill>
            <a:prstDash val="solid"/>
          </a:ln>
        </p:spPr>
      </p:sp>
      <p:sp>
        <p:nvSpPr>
          <p:cNvPr id="6" name="Text 3"/>
          <p:cNvSpPr/>
          <p:nvPr/>
        </p:nvSpPr>
        <p:spPr>
          <a:xfrm>
            <a:off x="3128605" y="267104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Memory Safety</a:t>
            </a:r>
            <a:endParaRPr lang="en-US" sz="2187" dirty="0"/>
          </a:p>
        </p:txBody>
      </p:sp>
      <p:sp>
        <p:nvSpPr>
          <p:cNvPr id="7" name="Text 4"/>
          <p:cNvSpPr/>
          <p:nvPr/>
        </p:nvSpPr>
        <p:spPr>
          <a:xfrm>
            <a:off x="3128605" y="315146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Rust's strong type system and ownership model eliminate entire classes of memory-related bugs, ensuring reliable and secure network packet processing.</a:t>
            </a:r>
            <a:endParaRPr lang="en-US" sz="1750" dirty="0"/>
          </a:p>
        </p:txBody>
      </p:sp>
      <p:sp>
        <p:nvSpPr>
          <p:cNvPr id="8" name="Shape 5"/>
          <p:cNvSpPr/>
          <p:nvPr/>
        </p:nvSpPr>
        <p:spPr>
          <a:xfrm>
            <a:off x="7426285" y="2650331"/>
            <a:ext cx="388739" cy="388739"/>
          </a:xfrm>
          <a:prstGeom prst="roundRect">
            <a:avLst>
              <a:gd name="adj" fmla="val 25722"/>
            </a:avLst>
          </a:prstGeom>
          <a:solidFill>
            <a:srgbClr val="003180"/>
          </a:solidFill>
          <a:ln w="7620">
            <a:solidFill>
              <a:srgbClr val="194A99"/>
            </a:solidFill>
            <a:prstDash val="solid"/>
          </a:ln>
        </p:spPr>
      </p:sp>
      <p:sp>
        <p:nvSpPr>
          <p:cNvPr id="9" name="Text 6"/>
          <p:cNvSpPr/>
          <p:nvPr/>
        </p:nvSpPr>
        <p:spPr>
          <a:xfrm>
            <a:off x="8037195" y="2671048"/>
            <a:ext cx="3063359"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Performance Optimization</a:t>
            </a:r>
            <a:endParaRPr lang="en-US" sz="2187" dirty="0"/>
          </a:p>
        </p:txBody>
      </p:sp>
      <p:sp>
        <p:nvSpPr>
          <p:cNvPr id="10" name="Text 7"/>
          <p:cNvSpPr/>
          <p:nvPr/>
        </p:nvSpPr>
        <p:spPr>
          <a:xfrm>
            <a:off x="8037195" y="315146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Rust's zero-cost abstractions and efficient low-level control allow for highly optimized packet handling, delivering exceptional throughput and low latency.</a:t>
            </a:r>
            <a:endParaRPr lang="en-US" sz="1750" dirty="0"/>
          </a:p>
        </p:txBody>
      </p:sp>
      <p:sp>
        <p:nvSpPr>
          <p:cNvPr id="11" name="Shape 8"/>
          <p:cNvSpPr/>
          <p:nvPr/>
        </p:nvSpPr>
        <p:spPr>
          <a:xfrm>
            <a:off x="2517696" y="5024438"/>
            <a:ext cx="388739" cy="388739"/>
          </a:xfrm>
          <a:prstGeom prst="roundRect">
            <a:avLst>
              <a:gd name="adj" fmla="val 25722"/>
            </a:avLst>
          </a:prstGeom>
          <a:solidFill>
            <a:srgbClr val="003180"/>
          </a:solidFill>
          <a:ln w="7620">
            <a:solidFill>
              <a:srgbClr val="194A99"/>
            </a:solidFill>
            <a:prstDash val="solid"/>
          </a:ln>
        </p:spPr>
      </p:sp>
      <p:sp>
        <p:nvSpPr>
          <p:cNvPr id="12" name="Text 9"/>
          <p:cNvSpPr/>
          <p:nvPr/>
        </p:nvSpPr>
        <p:spPr>
          <a:xfrm>
            <a:off x="3128605" y="5045154"/>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Concurrency Primitives</a:t>
            </a:r>
            <a:endParaRPr lang="en-US" sz="2187" dirty="0"/>
          </a:p>
        </p:txBody>
      </p:sp>
      <p:sp>
        <p:nvSpPr>
          <p:cNvPr id="13" name="Text 10"/>
          <p:cNvSpPr/>
          <p:nvPr/>
        </p:nvSpPr>
        <p:spPr>
          <a:xfrm>
            <a:off x="3128605" y="552557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Rust's concurrency features, such as threads, async/await, and lock-free data structures, enable the effective parallelization of packet processing tasks.</a:t>
            </a:r>
            <a:endParaRPr lang="en-US" sz="1750" dirty="0"/>
          </a:p>
        </p:txBody>
      </p:sp>
      <p:sp>
        <p:nvSpPr>
          <p:cNvPr id="14" name="Shape 11"/>
          <p:cNvSpPr/>
          <p:nvPr/>
        </p:nvSpPr>
        <p:spPr>
          <a:xfrm>
            <a:off x="7426285" y="5024438"/>
            <a:ext cx="388739" cy="388739"/>
          </a:xfrm>
          <a:prstGeom prst="roundRect">
            <a:avLst>
              <a:gd name="adj" fmla="val 25722"/>
            </a:avLst>
          </a:prstGeom>
          <a:solidFill>
            <a:srgbClr val="003180"/>
          </a:solidFill>
          <a:ln w="7620">
            <a:solidFill>
              <a:srgbClr val="194A99"/>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Ecosystem and Tooling</a:t>
            </a:r>
            <a:endParaRPr lang="en-US" sz="2187" dirty="0"/>
          </a:p>
        </p:txBody>
      </p:sp>
      <p:sp>
        <p:nvSpPr>
          <p:cNvPr id="16" name="Text 13"/>
          <p:cNvSpPr/>
          <p:nvPr/>
        </p:nvSpPr>
        <p:spPr>
          <a:xfrm>
            <a:off x="8037195" y="552557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Rust community provides a robust ecosystem of libraries and tools, simplifying the development and deployment of the network packet proxy.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699022"/>
            <a:ext cx="5839301"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Challenges and Solutions</a:t>
            </a:r>
            <a:endParaRPr lang="en-US" sz="4374" dirty="0"/>
          </a:p>
        </p:txBody>
      </p:sp>
      <p:sp>
        <p:nvSpPr>
          <p:cNvPr id="5" name="Text 2"/>
          <p:cNvSpPr/>
          <p:nvPr/>
        </p:nvSpPr>
        <p:spPr>
          <a:xfrm>
            <a:off x="2517696" y="2726650"/>
            <a:ext cx="9594890"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Developing a high-performance network packet proxy in Rust presented several unique challenges. Efficiently handling concurrent network traffic, while maintaining low latency and high throughput, required innovative solutions leveraging Rust's advanced concurrency primitives. Ensuring memory safety and avoiding potential bottlenecks were critical priorities addressed through careful design and implementation.</a:t>
            </a:r>
            <a:endParaRPr lang="en-US" sz="1750" dirty="0"/>
          </a:p>
        </p:txBody>
      </p:sp>
      <p:sp>
        <p:nvSpPr>
          <p:cNvPr id="6" name="Text 3"/>
          <p:cNvSpPr/>
          <p:nvPr/>
        </p:nvSpPr>
        <p:spPr>
          <a:xfrm>
            <a:off x="2517696" y="4753570"/>
            <a:ext cx="9594890"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tackle these challenges, the team implemented a scalable thread pool that dynamically adjusts the number of worker threads based on the incoming traffic load. This approach maximizes resource utilization and prevents performance degradation. Additionally, the use of lock-free synchronization primitives enabled efficient coordination between worker threads without introducing costly locking overhead.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89012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Future Enhancements</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As the network packet proxy in Rust continues to evolve, several exciting future enhancements are on the roadmap. These include integrating advanced traffic shaping and prioritization algorithms, enabling seamless failover and load balancing, and expanding protocol support for emerging network standards.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1046</Words>
  <Application>Microsoft Macintosh PowerPoint</Application>
  <PresentationFormat>Custom</PresentationFormat>
  <Paragraphs>83</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adonis-web</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Ahmed Farag Mohamed Farag</cp:lastModifiedBy>
  <cp:revision>2</cp:revision>
  <dcterms:created xsi:type="dcterms:W3CDTF">2024-05-17T14:43:34Z</dcterms:created>
  <dcterms:modified xsi:type="dcterms:W3CDTF">2024-05-17T14:53:58Z</dcterms:modified>
</cp:coreProperties>
</file>